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0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3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4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08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2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6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99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01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59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9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098A-F2C0-4CCE-8AF0-780839BAF573}" type="datetimeFigureOut">
              <a:rPr lang="hu-HU" smtClean="0"/>
              <a:t>2019.02.25.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9421-DE2F-483B-B418-17F5445ADD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97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-diagram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reiber@mail.fmkorhaz.h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Fejér Megyei Szent György Egyetemi Oktató Kórház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6988"/>
            <a:r>
              <a:rPr lang="hu-HU" altLang="hu-HU" b="1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Előadó: </a:t>
            </a:r>
          </a:p>
          <a:p>
            <a:pPr marL="26988"/>
            <a:r>
              <a:rPr lang="hu-HU" altLang="hu-HU" b="1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Prof</a:t>
            </a:r>
            <a:r>
              <a:rPr lang="hu-HU" altLang="hu-HU" b="1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. </a:t>
            </a:r>
            <a:r>
              <a:rPr lang="hu-HU" altLang="hu-HU" b="1" smtClean="0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Dr. </a:t>
            </a:r>
            <a:r>
              <a:rPr lang="hu-HU" altLang="hu-HU" b="1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Izbéki </a:t>
            </a:r>
            <a:r>
              <a:rPr lang="hu-HU" altLang="hu-HU" b="1" smtClean="0">
                <a:solidFill>
                  <a:srgbClr val="990000"/>
                </a:solidFill>
                <a:latin typeface="Monotype Corsiva" panose="03010101010201010101" pitchFamily="66" charset="0"/>
                <a:ea typeface="ＭＳ Ｐゴシック" panose="020B0600070205080204" pitchFamily="34" charset="-128"/>
              </a:rPr>
              <a:t>Ferenc</a:t>
            </a:r>
          </a:p>
          <a:p>
            <a:pPr marL="26988"/>
            <a:endParaRPr lang="hu-HU" altLang="hu-HU" b="1">
              <a:solidFill>
                <a:srgbClr val="990000"/>
              </a:solidFill>
              <a:latin typeface="Monotype Corsiva" panose="03010101010201010101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43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45">
        <p:fade/>
      </p:transition>
    </mc:Choice>
    <mc:Fallback>
      <p:transition spd="med" advTm="3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TÁRS program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altLang="hu-HU" b="1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Tud</a:t>
            </a:r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ományos és Oktatási Bizottság döntése alapján 40 támogatás az elmúlt egy évben</a:t>
            </a:r>
          </a:p>
          <a:p>
            <a:r>
              <a:rPr lang="hu-HU" altLang="hu-HU" sz="2400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Szempontok</a:t>
            </a:r>
          </a:p>
          <a:p>
            <a:pPr lvl="1"/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Rezidensek magyar kongresszusokra, rendezvényekre, továbbképzésekre való eljutásához.</a:t>
            </a:r>
          </a:p>
          <a:p>
            <a:pPr lvl="1"/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Szakorvosok tudományos munka alapján hazai rendezvényeken való aktív részvétel, publikációk segítése.</a:t>
            </a:r>
          </a:p>
          <a:p>
            <a:pPr lvl="1"/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Szakdolgozók szakmai tájékozódásának segítése, magyar rendezvényeken való részvétel </a:t>
            </a:r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támogatása</a:t>
            </a: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.</a:t>
            </a:r>
            <a:endParaRPr lang="hu-HU" altLang="hu-HU" b="1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003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440">
        <p15:prstTrans prst="wind"/>
      </p:transition>
    </mc:Choice>
    <mc:Fallback>
      <p:transition spd="slow" advTm="4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Fejlesztési koncepció III.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7970" y="1825625"/>
            <a:ext cx="9675829" cy="4351338"/>
          </a:xfrm>
        </p:spPr>
        <p:txBody>
          <a:bodyPr/>
          <a:lstStyle/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Ellátás teljes spektruma a járóbeteg szakellátástól a rehabilitációig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Megvalósult fejlesztések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Móri integráció kapcsán felújítás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Enying szakrendelő fejlesztése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Gazdasági kiszolgáló egységek korszerűsítése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Tömbösítés folytatása: </a:t>
            </a:r>
          </a:p>
          <a:p>
            <a:pPr lvl="1">
              <a:buNone/>
            </a:pPr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	Belgyógyászati tömb </a:t>
            </a:r>
          </a:p>
          <a:p>
            <a:pPr lvl="1">
              <a:buNone/>
            </a:pPr>
            <a:r>
              <a:rPr lang="hu-HU" altLang="hu-HU" b="1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		Pulmonológia-Infektológia-Onko-haematológia</a:t>
            </a:r>
          </a:p>
          <a:p>
            <a:pPr lvl="1"/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54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378">
        <p15:prstTrans prst="prestige"/>
      </p:transition>
    </mc:Choice>
    <mc:Fallback>
      <p:transition spd="slow" advTm="33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mtClean="0">
                <a:ea typeface="ＭＳ Ｐゴシック" panose="020B0600070205080204" pitchFamily="34" charset="-128"/>
              </a:rPr>
              <a:t>Az új műtőblokk és intenzív oszt</a:t>
            </a:r>
            <a:endParaRPr lang="hu-HU"/>
          </a:p>
        </p:txBody>
      </p:sp>
      <p:pic>
        <p:nvPicPr>
          <p:cNvPr id="4" name="Kép 2" descr="DSC03264"/>
          <p:cNvPicPr>
            <a:picLocks noGrp="1" noChangeAspect="1"/>
          </p:cNvPicPr>
          <p:nvPr isPhoto="1"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15" y="1825625"/>
            <a:ext cx="653357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6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798">
        <p:cut/>
      </p:transition>
    </mc:Choice>
    <mc:Fallback>
      <p:transition advTm="379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Ellátási régió</a:t>
            </a:r>
            <a:endParaRPr lang="hu-H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803" y="1690688"/>
            <a:ext cx="6382394" cy="4818329"/>
          </a:xfrm>
          <a:noFill/>
        </p:spPr>
      </p:pic>
    </p:spTree>
    <p:extLst>
      <p:ext uri="{BB962C8B-B14F-4D97-AF65-F5344CB8AC3E}">
        <p14:creationId xmlns:p14="http://schemas.microsoft.com/office/powerpoint/2010/main" val="318303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68">
        <p:fade/>
      </p:transition>
    </mc:Choice>
    <mc:Fallback>
      <p:transition spd="med" advTm="38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mtClean="0">
                <a:ea typeface="ＭＳ Ｐゴシック" panose="020B0600070205080204" pitchFamily="34" charset="-128"/>
              </a:rPr>
              <a:t>Sürgősségi Betegellátó Osztály betegforgalma</a:t>
            </a:r>
            <a:endParaRPr lang="hu-HU"/>
          </a:p>
        </p:txBody>
      </p:sp>
      <p:graphicFrame>
        <p:nvGraphicFramePr>
          <p:cNvPr id="4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666193"/>
              </p:ext>
            </p:extLst>
          </p:nvPr>
        </p:nvGraphicFramePr>
        <p:xfrm>
          <a:off x="2361338" y="1797344"/>
          <a:ext cx="7601299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iagram" r:id="rId4" imgW="0" imgH="0" progId="Excel.Chart.8">
                  <p:embed/>
                </p:oleObj>
              </mc:Choice>
              <mc:Fallback>
                <p:oleObj name="Diagram" r:id="rId4" imgW="0" imgH="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338" y="1797344"/>
                        <a:ext cx="7601299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39069"/>
      </p:ext>
    </p:extLst>
  </p:cSld>
  <p:clrMapOvr>
    <a:masterClrMapping/>
  </p:clrMapOvr>
  <p:transition spd="slow" advTm="3685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Az endoszkópos laboratórium betegforgalma 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81260" y="182995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Felső panendoscopia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: 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4264</a:t>
            </a:r>
          </a:p>
          <a:p>
            <a:pPr marL="0" indent="0">
              <a:buNone/>
            </a:pP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Colonoscopia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:	          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2422</a:t>
            </a:r>
          </a:p>
          <a:p>
            <a:pPr marL="0" indent="0">
              <a:buNone/>
            </a:pP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Sigmoidoscopia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: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	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   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136</a:t>
            </a:r>
          </a:p>
          <a:p>
            <a:pPr marL="0" indent="0">
              <a:buNone/>
            </a:pP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ERCP			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   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461</a:t>
            </a:r>
          </a:p>
          <a:p>
            <a:pPr marL="0" indent="0">
              <a:buNone/>
            </a:pP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EUS			     </a:t>
            </a:r>
            <a:r>
              <a:rPr lang="hu-HU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      </a:t>
            </a:r>
            <a:r>
              <a:rPr lang="en-US" altLang="hu-HU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132 			</a:t>
            </a:r>
          </a:p>
          <a:p>
            <a:pPr marL="0" indent="0">
              <a:buNone/>
            </a:pPr>
            <a:r>
              <a:rPr lang="en-US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Összesen</a:t>
            </a: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:</a:t>
            </a:r>
            <a:r>
              <a:rPr lang="en-US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		</a:t>
            </a: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        </a:t>
            </a:r>
            <a:r>
              <a:rPr lang="en-US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7415</a:t>
            </a:r>
          </a:p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34113" y="1825625"/>
            <a:ext cx="5181600" cy="4351338"/>
          </a:xfrm>
        </p:spPr>
        <p:txBody>
          <a:bodyPr/>
          <a:lstStyle/>
          <a:p>
            <a:pPr marL="0" indent="0"/>
            <a:r>
              <a:rPr lang="hu-HU" altLang="hu-HU" sz="24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10 </a:t>
            </a:r>
            <a:r>
              <a:rPr lang="en-US" altLang="hu-HU" sz="24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endoszkópiában jártas   gasztroenterológus szakorvos </a:t>
            </a:r>
          </a:p>
          <a:p>
            <a:pPr lvl="1"/>
            <a:r>
              <a:rPr lang="en-US" altLang="hu-HU" sz="20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10-35 év gyakorlattal</a:t>
            </a:r>
          </a:p>
          <a:p>
            <a:pPr marL="0" indent="0"/>
            <a:r>
              <a:rPr lang="en-US" altLang="hu-HU" sz="24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7 endoszkópos szakasszisztens</a:t>
            </a:r>
          </a:p>
          <a:p>
            <a:pPr lvl="1"/>
            <a:r>
              <a:rPr lang="en-US" altLang="hu-HU" sz="20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5-20 év gyakorlattal</a:t>
            </a:r>
            <a:endParaRPr lang="hu-HU" altLang="hu-HU" sz="2000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hu-HU" altLang="hu-HU" sz="24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Jelenleg szakorvosi képzésben: </a:t>
            </a:r>
          </a:p>
          <a:p>
            <a:pPr lvl="1"/>
            <a:r>
              <a:rPr lang="hu-HU" altLang="hu-HU" sz="2000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10 belgyógyász szakorvos jelölt</a:t>
            </a:r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39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46">
        <p:split orient="vert"/>
      </p:transition>
    </mc:Choice>
    <mc:Fallback>
      <p:transition spd="slow" advTm="33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Miért alkalmas hely az orvosképzésre Székesfehérvár?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2300" y="1825625"/>
            <a:ext cx="9911499" cy="4351338"/>
          </a:xfrm>
        </p:spPr>
        <p:txBody>
          <a:bodyPr>
            <a:normAutofit fontScale="85000" lnSpcReduction="10000"/>
          </a:bodyPr>
          <a:lstStyle/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Teljes akkreditáció a szakorvos képzés minden területén.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szakorvos utánpótlásban elkötelezett szakmai vezetők.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Változatos és a betegségek széles spektrumát átfogó, nagyszámú beteg-anyag.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Átlagon felüli infrastrukturális környezet és általánosan jó eszközös ellátottság.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Rendszeres szervezett képző-továbbképző fórumok.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Akadémiai karrier-kibontakoztatás lehetősége.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Orvos-szálló, kollégium, tartós lakhatásban önkormányzati segítség.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város vonzó földrajzi elhelyezkedése.</a:t>
            </a: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23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150">
        <p14:reveal/>
      </p:transition>
    </mc:Choice>
    <mc:Fallback>
      <p:transition spd="slow" advTm="9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17 szakterületen 24 állásra várjuk </a:t>
            </a:r>
            <a:b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fiatal orvosok jelentkezését</a:t>
            </a:r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3616" y="2022970"/>
            <a:ext cx="4560203" cy="3956647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3819" y="2038211"/>
            <a:ext cx="4401693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275">
        <p:circle/>
      </p:transition>
    </mc:Choice>
    <mc:Fallback>
      <p:transition spd="slow" advTm="42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hu-HU" smtClean="0">
                <a:ea typeface="ＭＳ Ｐゴシック" panose="020B0600070205080204" pitchFamily="34" charset="-128"/>
              </a:rPr>
              <a:t>Menedzsment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4154" y="1825625"/>
            <a:ext cx="9119646" cy="4351338"/>
          </a:xfrm>
        </p:spPr>
        <p:txBody>
          <a:bodyPr/>
          <a:lstStyle/>
          <a:p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f</a:t>
            </a:r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őigazgató: Dr. Csernavölgyi István</a:t>
            </a:r>
          </a:p>
          <a:p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rvosigazgató: Dr. Reiber István</a:t>
            </a:r>
          </a:p>
          <a:p>
            <a:pPr lvl="1"/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  <a:hlinkClick r:id="rId3"/>
              </a:rPr>
              <a:t>ireiber@mail.fmkorhaz.hu</a:t>
            </a:r>
            <a:endParaRPr lang="en-US" altLang="hu-HU" smtClean="0">
              <a:solidFill>
                <a:srgbClr val="8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hu-HU" smtClean="0">
                <a:ea typeface="ＭＳ Ｐゴシック" panose="020B0600070205080204" pitchFamily="34" charset="-128"/>
              </a:rPr>
              <a:t>Telefon: 06 22 535 500/1011</a:t>
            </a:r>
          </a:p>
          <a:p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umánpolitikai osztályvezető: Varga Judit</a:t>
            </a:r>
          </a:p>
          <a:p>
            <a:pPr lvl="1"/>
            <a:r>
              <a:rPr lang="en-US" altLang="hu-HU" smtClean="0">
                <a:ea typeface="ＭＳ Ｐゴシック" panose="020B0600070205080204" pitchFamily="34" charset="-128"/>
              </a:rPr>
              <a:t>06 20 544 6385</a:t>
            </a:r>
          </a:p>
          <a:p>
            <a:pPr lvl="1"/>
            <a:r>
              <a:rPr lang="en-US" altLang="hu-HU" smtClean="0">
                <a:solidFill>
                  <a:srgbClr val="533EA9"/>
                </a:solidFill>
                <a:ea typeface="ＭＳ Ｐゴシック" panose="020B0600070205080204" pitchFamily="34" charset="-128"/>
              </a:rPr>
              <a:t>jvarga@mail.fmkorhaz.hu</a:t>
            </a:r>
          </a:p>
          <a:p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á</a:t>
            </a:r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polási igazgató: Szabó Bakos Zoltánné</a:t>
            </a:r>
          </a:p>
          <a:p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mb. g</a:t>
            </a:r>
            <a:r>
              <a:rPr lang="en-US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azdasági igazgató: </a:t>
            </a:r>
            <a:r>
              <a:rPr lang="hu-HU" altLang="hu-HU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Balogh Márton</a:t>
            </a:r>
            <a:endParaRPr lang="en-US" altLang="hu-HU" smtClean="0">
              <a:solidFill>
                <a:srgbClr val="80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106551"/>
      </p:ext>
    </p:extLst>
  </p:cSld>
  <p:clrMapOvr>
    <a:masterClrMapping/>
  </p:clrMapOvr>
  <p:transition spd="med" advTm="4997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5139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hu-HU" altLang="hu-HU" b="1" smtClean="0">
                <a:solidFill>
                  <a:srgbClr val="92290C"/>
                </a:solidFill>
              </a:rPr>
              <a:t/>
            </a:r>
            <a:br>
              <a:rPr lang="hu-HU" altLang="hu-HU" b="1" smtClean="0">
                <a:solidFill>
                  <a:srgbClr val="92290C"/>
                </a:solidFill>
              </a:rPr>
            </a:br>
            <a:r>
              <a:rPr lang="hu-HU" altLang="hu-HU" b="1">
                <a:solidFill>
                  <a:srgbClr val="92290C"/>
                </a:solidFill>
              </a:rPr>
              <a:t/>
            </a:r>
            <a:br>
              <a:rPr lang="hu-HU" altLang="hu-HU" b="1">
                <a:solidFill>
                  <a:srgbClr val="92290C"/>
                </a:solidFill>
              </a:rPr>
            </a:br>
            <a:r>
              <a:rPr lang="hu-HU" altLang="hu-HU" b="1" smtClean="0">
                <a:solidFill>
                  <a:srgbClr val="92290C"/>
                </a:solidFill>
              </a:rPr>
              <a:t/>
            </a:r>
            <a:br>
              <a:rPr lang="hu-HU" altLang="hu-HU" b="1" smtClean="0">
                <a:solidFill>
                  <a:srgbClr val="92290C"/>
                </a:solidFill>
              </a:rPr>
            </a:br>
            <a:r>
              <a:rPr lang="hu-HU" altLang="hu-HU" b="1" smtClean="0">
                <a:solidFill>
                  <a:srgbClr val="92290C"/>
                </a:solidFill>
              </a:rPr>
              <a:t>Szeretettel várunk minden érdeklődőt a Fejér Megyei Szent György Egyetemi Oktató Kórházban Székesfehérváron!</a:t>
            </a:r>
            <a:br>
              <a:rPr lang="hu-HU" altLang="hu-HU" b="1" smtClean="0">
                <a:solidFill>
                  <a:srgbClr val="92290C"/>
                </a:solidFill>
              </a:rPr>
            </a:br>
            <a:r>
              <a:rPr lang="hu-HU" smtClean="0"/>
              <a:t/>
            </a:r>
            <a:br>
              <a:rPr lang="hu-HU" smtClean="0"/>
            </a:br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488" y="2326212"/>
            <a:ext cx="663302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2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257">
        <p15:prstTrans prst="curtains"/>
      </p:transition>
    </mc:Choice>
    <mc:Fallback>
      <p:transition spd="slow" advTm="2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kezdetektől napjainkig</a:t>
            </a:r>
            <a:endParaRPr lang="hu-HU"/>
          </a:p>
        </p:txBody>
      </p:sp>
      <p:pic>
        <p:nvPicPr>
          <p:cNvPr id="4" name="Content Placeholder 5" descr="C:\Users\MK03\Desktop\fotók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33" r="-76833"/>
          <a:stretch>
            <a:fillRect/>
          </a:stretch>
        </p:blipFill>
        <p:spPr>
          <a:xfrm>
            <a:off x="665437" y="2225476"/>
            <a:ext cx="5978040" cy="3287684"/>
          </a:xfrm>
          <a:noFill/>
        </p:spPr>
      </p:pic>
      <p:sp>
        <p:nvSpPr>
          <p:cNvPr id="5" name="Téglalap 4"/>
          <p:cNvSpPr/>
          <p:nvPr/>
        </p:nvSpPr>
        <p:spPr>
          <a:xfrm>
            <a:off x="6643477" y="180939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1901:</a:t>
            </a:r>
          </a:p>
          <a:p>
            <a:pPr>
              <a:spcBef>
                <a:spcPct val="0"/>
              </a:spcBef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- 6 épület</a:t>
            </a:r>
          </a:p>
          <a:p>
            <a:pPr>
              <a:spcBef>
                <a:spcPct val="0"/>
              </a:spcBef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-150 ágy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Személyzet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55 fő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4 orvos </a:t>
            </a:r>
          </a:p>
          <a:p>
            <a:pPr>
              <a:spcBef>
                <a:spcPct val="0"/>
              </a:spcBef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2015:</a:t>
            </a:r>
          </a:p>
          <a:p>
            <a:pPr>
              <a:spcBef>
                <a:spcPct val="0"/>
              </a:spcBef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- 65 épület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1616 ágy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800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 2645 munkatárs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405 orvos</a:t>
            </a:r>
            <a:endParaRPr lang="hu-HU" altLang="hu-HU" b="1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80253"/>
      </p:ext>
    </p:extLst>
  </p:cSld>
  <p:clrMapOvr>
    <a:masterClrMapping/>
  </p:clrMapOvr>
  <p:transition spd="slow" advTm="374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Fejlesztési koncepció I.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1154" y="1825625"/>
            <a:ext cx="9892645" cy="4351338"/>
          </a:xfrm>
        </p:spPr>
        <p:txBody>
          <a:bodyPr/>
          <a:lstStyle/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Ellátás teljes spektruma a járóbeteg szakellátástól a rehabilitációig</a:t>
            </a:r>
          </a:p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Megvalósult pályázatok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KDOP 5.2.1. Sárbogárd szakrendelő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TIOP 2.2.2. Sürgősségi betegellátás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TIOP 2.2.4. </a:t>
            </a:r>
          </a:p>
          <a:p>
            <a:pPr lvl="2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Intenzív, Műtőblokk, Haemodinamika, Radiológia, Sterilizáló fejlesztése</a:t>
            </a:r>
          </a:p>
          <a:p>
            <a:pPr lvl="1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KDOP 5.2.1. pszichiátria rehabilitáció</a:t>
            </a:r>
          </a:p>
          <a:p>
            <a:pPr lvl="1"/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529354"/>
      </p:ext>
    </p:extLst>
  </p:cSld>
  <p:clrMapOvr>
    <a:masterClrMapping/>
  </p:clrMapOvr>
  <p:transition spd="slow" advTm="3443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44" y="707396"/>
            <a:ext cx="8015305" cy="53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4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975">
        <p:split orient="vert"/>
      </p:transition>
    </mc:Choice>
    <mc:Fallback>
      <p:transition spd="slow" advTm="2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82" y="433781"/>
            <a:ext cx="88773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9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86">
        <p14:reveal/>
      </p:transition>
    </mc:Choice>
    <mc:Fallback>
      <p:transition spd="slow" advTm="2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Fejlesztési koncepció II.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4276" y="1825625"/>
            <a:ext cx="9779524" cy="4351338"/>
          </a:xfrm>
        </p:spPr>
        <p:txBody>
          <a:bodyPr/>
          <a:lstStyle/>
          <a:p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Audio-vizuális oktató helység kialakítása az Alcoa Alapítvány pályázati támogatással.</a:t>
            </a: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Székesfehérvár polgármestere védnökséget vállalt a városba érkező pályakezdő orvosok otthonra találására.</a:t>
            </a:r>
          </a:p>
          <a:p>
            <a:pPr marL="0" indent="0">
              <a:buNone/>
            </a:pPr>
            <a:endParaRPr lang="hu-HU" altLang="hu-HU" b="1" smtClean="0">
              <a:solidFill>
                <a:srgbClr val="92290C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L</a:t>
            </a: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akhatási támogatás</a:t>
            </a: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pPr lvl="1"/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 altLang="hu-HU" b="1" smtClean="0">
              <a:solidFill>
                <a:srgbClr val="99000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6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115">
        <p:circle/>
      </p:transition>
    </mc:Choice>
    <mc:Fallback>
      <p:transition spd="slow" advTm="51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9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Skill Laboratórium</a:t>
            </a:r>
            <a:endParaRPr lang="hu-HU"/>
          </a:p>
        </p:txBody>
      </p:sp>
      <p:pic>
        <p:nvPicPr>
          <p:cNvPr id="4" name="Content Placeholder 4" descr=" 08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8730"/>
          <a:stretch>
            <a:fillRect/>
          </a:stretch>
        </p:blipFill>
        <p:spPr>
          <a:xfrm>
            <a:off x="2140005" y="1690688"/>
            <a:ext cx="7911989" cy="4351338"/>
          </a:xfr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58791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6"/>
    </mc:Choice>
    <mc:Fallback>
      <p:transition spd="slow" advTm="43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mtClean="0">
                <a:ea typeface="ＭＳ Ｐゴシック" panose="020B0600070205080204" pitchFamily="34" charset="-128"/>
              </a:rPr>
              <a:t>Transzlációs Medicina Centrum</a:t>
            </a:r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91" y="1682630"/>
            <a:ext cx="5981115" cy="4494333"/>
          </a:xfrm>
        </p:spPr>
      </p:pic>
    </p:spTree>
    <p:extLst>
      <p:ext uri="{BB962C8B-B14F-4D97-AF65-F5344CB8AC3E}">
        <p14:creationId xmlns:p14="http://schemas.microsoft.com/office/powerpoint/2010/main" val="4006045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261">
        <p15:prstTrans prst="fallOver"/>
      </p:transition>
    </mc:Choice>
    <mc:Fallback>
      <p:transition spd="slow" advTm="3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Rezidens orientációs program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678" y="1825625"/>
            <a:ext cx="9638122" cy="4351338"/>
          </a:xfrm>
        </p:spPr>
        <p:txBody>
          <a:bodyPr>
            <a:normAutofit lnSpcReduction="10000"/>
          </a:bodyPr>
          <a:lstStyle/>
          <a:p>
            <a:r>
              <a:rPr lang="hu-HU" altLang="hu-HU" sz="3200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Témakörök: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rezidens képzés rendszere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munkajogi kérdések, az intézmény bemutatása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betegjogi, kommunikációs ismeretek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finanszírozási és kontrolling ismeretek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MedSol ismeretek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elsősegélynyújtás, újraélesztés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gasztroenterológiai, kardiológiai kórképek</a:t>
            </a:r>
          </a:p>
          <a:p>
            <a:pPr>
              <a:buFontTx/>
              <a:buChar char="-"/>
            </a:pPr>
            <a:r>
              <a:rPr lang="hu-HU" altLang="hu-HU" b="1" smtClean="0">
                <a:solidFill>
                  <a:srgbClr val="92290C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havonta esetismertetés</a:t>
            </a:r>
          </a:p>
          <a:p>
            <a:endParaRPr lang="hu-HU" altLang="hu-HU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879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954">
        <p15:prstTrans prst="drape"/>
      </p:transition>
    </mc:Choice>
    <mc:Fallback>
      <p:transition spd="slow" advTm="59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396</Words>
  <Application>Microsoft Office PowerPoint</Application>
  <PresentationFormat>Szélesvásznú</PresentationFormat>
  <Paragraphs>98</Paragraphs>
  <Slides>19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Bookman Old Style</vt:lpstr>
      <vt:lpstr>Calibri</vt:lpstr>
      <vt:lpstr>Calibri Light</vt:lpstr>
      <vt:lpstr>Monotype Corsiva</vt:lpstr>
      <vt:lpstr>Office-téma</vt:lpstr>
      <vt:lpstr>Microsoft Office Excel diagram</vt:lpstr>
      <vt:lpstr>Fejér Megyei Szent György Egyetemi Oktató Kórház</vt:lpstr>
      <vt:lpstr>A kezdetektől napjainkig</vt:lpstr>
      <vt:lpstr>Fejlesztési koncepció I.</vt:lpstr>
      <vt:lpstr>PowerPoint bemutató</vt:lpstr>
      <vt:lpstr>PowerPoint bemutató</vt:lpstr>
      <vt:lpstr>Fejlesztési koncepció II.</vt:lpstr>
      <vt:lpstr>Skill Laboratórium</vt:lpstr>
      <vt:lpstr>Transzlációs Medicina Centrum</vt:lpstr>
      <vt:lpstr>Rezidens orientációs program</vt:lpstr>
      <vt:lpstr>TÁRS program</vt:lpstr>
      <vt:lpstr>Fejlesztési koncepció III.</vt:lpstr>
      <vt:lpstr>Az új műtőblokk és intenzív oszt</vt:lpstr>
      <vt:lpstr>Ellátási régió</vt:lpstr>
      <vt:lpstr>Sürgősségi Betegellátó Osztály betegforgalma</vt:lpstr>
      <vt:lpstr>Az endoszkópos laboratórium betegforgalma </vt:lpstr>
      <vt:lpstr>Miért alkalmas hely az orvosképzésre Székesfehérvár?</vt:lpstr>
      <vt:lpstr>17 szakterületen 24 állásra várjuk  fiatal orvosok jelentkezését</vt:lpstr>
      <vt:lpstr>Menedzsment</vt:lpstr>
      <vt:lpstr>   Szeretettel várunk minden érdeklődőt a Fejér Megyei Szent György Egyetemi Oktató Kórházban Székesfehérváron!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Fejér Megyei Szent György Egyetemi Oktató Kórház</dc:title>
  <dc:creator>Attila Nyári</dc:creator>
  <cp:lastModifiedBy>Attila Nyári</cp:lastModifiedBy>
  <cp:revision>7</cp:revision>
  <dcterms:created xsi:type="dcterms:W3CDTF">2019-02-25T14:27:05Z</dcterms:created>
  <dcterms:modified xsi:type="dcterms:W3CDTF">2019-02-25T15:06:03Z</dcterms:modified>
</cp:coreProperties>
</file>